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1" r:id="rId2"/>
    <p:sldId id="260" r:id="rId3"/>
    <p:sldId id="263" r:id="rId4"/>
    <p:sldId id="256" r:id="rId5"/>
    <p:sldId id="257" r:id="rId6"/>
    <p:sldId id="258" r:id="rId7"/>
    <p:sldId id="259"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italic r:id="rId19"/>
    </p:embeddedFont>
    <p:embeddedFont>
      <p:font typeface="Public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RNMoMQXedDCmGBUrraSMAKwHn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9" name="Google Shape;1839;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3" name="Google Shape;1853;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9" name="Google Shape;1859;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8" name="Text Placeholder 7">
            <a:extLst>
              <a:ext uri="{FF2B5EF4-FFF2-40B4-BE49-F238E27FC236}">
                <a16:creationId xmlns:a16="http://schemas.microsoft.com/office/drawing/2014/main" id="{4DD55665-2DC9-3AB4-1410-4956481A02FC}"/>
              </a:ext>
            </a:extLst>
          </p:cNvPr>
          <p:cNvSpPr>
            <a:spLocks noGrp="1"/>
          </p:cNvSpPr>
          <p:nvPr>
            <p:ph type="body" idx="1"/>
          </p:nvPr>
        </p:nvSpPr>
        <p:spPr>
          <a:xfrm>
            <a:off x="0" y="2746968"/>
            <a:ext cx="4999859" cy="506440"/>
          </a:xfrm>
        </p:spPr>
        <p:txBody>
          <a:bodyPr/>
          <a:lstStyle/>
          <a:p>
            <a:r>
              <a:rPr lang="en-GB" sz="2000" dirty="0">
                <a:latin typeface="Times New Roman" panose="02020603050405020304" pitchFamily="18" charset="0"/>
                <a:cs typeface="Times New Roman" panose="02020603050405020304" pitchFamily="18" charset="0"/>
              </a:rPr>
              <a:t>TO-DO PLANNER</a:t>
            </a:r>
            <a:endParaRPr lang="en-IN" sz="2000" dirty="0">
              <a:latin typeface="Times New Roman" panose="02020603050405020304" pitchFamily="18" charset="0"/>
              <a:cs typeface="Times New Roman" panose="02020603050405020304" pitchFamily="18" charset="0"/>
            </a:endParaRPr>
          </a:p>
        </p:txBody>
      </p:sp>
      <p:sp>
        <p:nvSpPr>
          <p:cNvPr id="12" name="Text Placeholder 7">
            <a:extLst>
              <a:ext uri="{FF2B5EF4-FFF2-40B4-BE49-F238E27FC236}">
                <a16:creationId xmlns:a16="http://schemas.microsoft.com/office/drawing/2014/main" id="{1C9B16C6-E1A0-203C-955A-FCD3C33E22D4}"/>
              </a:ext>
            </a:extLst>
          </p:cNvPr>
          <p:cNvSpPr txBox="1">
            <a:spLocks/>
          </p:cNvSpPr>
          <p:nvPr/>
        </p:nvSpPr>
        <p:spPr>
          <a:xfrm>
            <a:off x="-1" y="3405808"/>
            <a:ext cx="4999859" cy="5064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2000" dirty="0">
                <a:latin typeface="Times New Roman" panose="02020603050405020304" pitchFamily="18" charset="0"/>
                <a:cs typeface="Times New Roman" panose="02020603050405020304" pitchFamily="18" charset="0"/>
              </a:rPr>
              <a:t>TASK - 1</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anose="02020603050405020304" pitchFamily="18" charset="0"/>
                <a:ea typeface="EB Garamond"/>
                <a:cs typeface="Times New Roman" panose="02020603050405020304" pitchFamily="18" charset="0"/>
                <a:sym typeface="EB Garamond"/>
              </a:rPr>
              <a:t>TO-DO PLANNER</a:t>
            </a:r>
          </a:p>
        </p:txBody>
      </p:sp>
      <p:pic>
        <p:nvPicPr>
          <p:cNvPr id="1841" name="Google Shape;1841;p210"/>
          <p:cNvPicPr preferRelativeResize="0"/>
          <p:nvPr/>
        </p:nvPicPr>
        <p:blipFill rotWithShape="1">
          <a:blip r:embed="rId3">
            <a:alphaModFix/>
          </a:blip>
          <a:srcRect/>
          <a:stretch/>
        </p:blipFill>
        <p:spPr>
          <a:xfrm>
            <a:off x="-135967" y="-85302"/>
            <a:ext cx="9279967" cy="5280660"/>
          </a:xfrm>
          <a:prstGeom prst="rect">
            <a:avLst/>
          </a:prstGeom>
          <a:noFill/>
          <a:ln>
            <a:noFill/>
          </a:ln>
        </p:spPr>
      </p:pic>
      <p:sp>
        <p:nvSpPr>
          <p:cNvPr id="2" name="Text Placeholder 1">
            <a:extLst>
              <a:ext uri="{FF2B5EF4-FFF2-40B4-BE49-F238E27FC236}">
                <a16:creationId xmlns:a16="http://schemas.microsoft.com/office/drawing/2014/main" id="{AD344936-EFA0-CA65-203A-86DB5075AB24}"/>
              </a:ext>
            </a:extLst>
          </p:cNvPr>
          <p:cNvSpPr txBox="1">
            <a:spLocks noGrp="1"/>
          </p:cNvSpPr>
          <p:nvPr>
            <p:ph type="body" idx="1"/>
          </p:nvPr>
        </p:nvSpPr>
        <p:spPr>
          <a:xfrm>
            <a:off x="144463" y="1222375"/>
            <a:ext cx="4427537" cy="1569620"/>
          </a:xfrm>
          <a:prstGeom prst="rect">
            <a:avLst/>
          </a:prstGeom>
          <a:noFill/>
        </p:spPr>
        <p:txBody>
          <a:bodyPr wrap="square" rtlCol="0">
            <a:sp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A to-do planner is a valuable tool for organizing tasks, appointments, and goals, helping individuals manage their time efficiently and reduce stress. </a:t>
            </a:r>
          </a:p>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It offers a clear roadmap for daily and long-term tasks, enhancing productivity and focus in both personal and professional settings.</a:t>
            </a:r>
            <a:endParaRPr lang="en-US" dirty="0">
              <a:solidFill>
                <a:schemeClr val="bg1"/>
              </a:solidFill>
              <a:latin typeface="Times New Roman" panose="02020603050405020304" pitchFamily="18" charset="0"/>
              <a:ea typeface="EB Garamond Medium"/>
              <a:cs typeface="Times New Roman" panose="02020603050405020304" pitchFamily="18" charset="0"/>
              <a:sym typeface="EB Garamond Medium"/>
            </a:endParaRPr>
          </a:p>
          <a:p>
            <a:pPr algn="just"/>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C0CFDA44-A3E0-BCE5-AC87-91891909BCE3}"/>
              </a:ext>
            </a:extLst>
          </p:cNvPr>
          <p:cNvGraphicFramePr>
            <a:graphicFrameLocks noGrp="1"/>
          </p:cNvGraphicFramePr>
          <p:nvPr>
            <p:extLst>
              <p:ext uri="{D42A27DB-BD31-4B8C-83A1-F6EECF244321}">
                <p14:modId xmlns:p14="http://schemas.microsoft.com/office/powerpoint/2010/main" val="3273161709"/>
              </p:ext>
            </p:extLst>
          </p:nvPr>
        </p:nvGraphicFramePr>
        <p:xfrm>
          <a:off x="144463" y="2674803"/>
          <a:ext cx="4472064" cy="1853178"/>
        </p:xfrm>
        <a:graphic>
          <a:graphicData uri="http://schemas.openxmlformats.org/drawingml/2006/table">
            <a:tbl>
              <a:tblPr firstRow="1" bandRow="1"/>
              <a:tblGrid>
                <a:gridCol w="1702482">
                  <a:extLst>
                    <a:ext uri="{9D8B030D-6E8A-4147-A177-3AD203B41FA5}">
                      <a16:colId xmlns:a16="http://schemas.microsoft.com/office/drawing/2014/main" val="1203972324"/>
                    </a:ext>
                  </a:extLst>
                </a:gridCol>
                <a:gridCol w="1930316">
                  <a:extLst>
                    <a:ext uri="{9D8B030D-6E8A-4147-A177-3AD203B41FA5}">
                      <a16:colId xmlns:a16="http://schemas.microsoft.com/office/drawing/2014/main" val="2312085096"/>
                    </a:ext>
                  </a:extLst>
                </a:gridCol>
                <a:gridCol w="839266">
                  <a:extLst>
                    <a:ext uri="{9D8B030D-6E8A-4147-A177-3AD203B41FA5}">
                      <a16:colId xmlns:a16="http://schemas.microsoft.com/office/drawing/2014/main" val="1695372626"/>
                    </a:ext>
                  </a:extLst>
                </a:gridCol>
              </a:tblGrid>
              <a:tr h="483578">
                <a:tc>
                  <a:txBody>
                    <a:bodyPr/>
                    <a:lstStyle/>
                    <a:p>
                      <a:r>
                        <a:rPr lang="en-US" sz="1100" dirty="0">
                          <a:solidFill>
                            <a:schemeClr val="lt2"/>
                          </a:solidFill>
                          <a:latin typeface="Times New Roman" panose="02020603050405020304" pitchFamily="18" charset="0"/>
                          <a:ea typeface="EB Garamond"/>
                          <a:cs typeface="Times New Roman" panose="02020603050405020304" pitchFamily="18" charset="0"/>
                          <a:sym typeface="EB Garamond"/>
                        </a:rPr>
                        <a:t>LMS USER NAME</a:t>
                      </a: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Times New Roman" panose="02020603050405020304" pitchFamily="18" charset="0"/>
                          <a:ea typeface="EB Garamond"/>
                          <a:cs typeface="Times New Roman" panose="02020603050405020304" pitchFamily="18" charset="0"/>
                          <a:sym typeface="EB Garamond"/>
                        </a:rPr>
                        <a:t>NAME</a:t>
                      </a:r>
                      <a:endParaRPr lang="en-IN"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Times New Roman" panose="02020603050405020304" pitchFamily="18" charset="0"/>
                          <a:ea typeface="EB Garamond"/>
                          <a:cs typeface="Times New Roman" panose="02020603050405020304" pitchFamily="18" charset="0"/>
                          <a:sym typeface="EB Garamond"/>
                        </a:rPr>
                        <a:t>BATCH</a:t>
                      </a:r>
                      <a:endParaRPr lang="en-IN"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9374465"/>
                  </a:ext>
                </a:extLst>
              </a:tr>
              <a:tr h="302236">
                <a:tc>
                  <a:txBody>
                    <a:bodyPr/>
                    <a:lstStyle/>
                    <a:p>
                      <a:r>
                        <a:rPr lang="en-GB" dirty="0">
                          <a:solidFill>
                            <a:schemeClr val="bg1"/>
                          </a:solidFill>
                        </a:rPr>
                        <a:t>au721220205011</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GOPINATH J</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2693804347"/>
                  </a:ext>
                </a:extLst>
              </a:tr>
              <a:tr h="30223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au721220205063</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VISHNU M</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1301095043"/>
                  </a:ext>
                </a:extLst>
              </a:tr>
              <a:tr h="3395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au721220205304</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KISHANKUMAR S</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4030089859"/>
                  </a:ext>
                </a:extLst>
              </a:tr>
              <a:tr h="4163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au721220205305</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SYED ASHRAF N</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252937421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89B2E-A89B-AD5E-C99F-DE23568A85FF}"/>
              </a:ext>
            </a:extLst>
          </p:cNvPr>
          <p:cNvSpPr txBox="1"/>
          <p:nvPr/>
        </p:nvSpPr>
        <p:spPr>
          <a:xfrm>
            <a:off x="516834" y="251791"/>
            <a:ext cx="2060713" cy="369332"/>
          </a:xfrm>
          <a:prstGeom prst="rect">
            <a:avLst/>
          </a:prstGeom>
          <a:noFill/>
        </p:spPr>
        <p:txBody>
          <a:bodyPr wrap="square" rtlCol="0">
            <a:spAutoFit/>
          </a:bodyPr>
          <a:lstStyle/>
          <a:p>
            <a:r>
              <a:rPr lang="en-GB" sz="1800" b="1" dirty="0">
                <a:solidFill>
                  <a:srgbClr val="002060"/>
                </a:solidFill>
                <a:latin typeface="Times New Roman" panose="02020603050405020304" pitchFamily="18" charset="0"/>
                <a:ea typeface="EB Garamond" panose="00000500000000000000" pitchFamily="2" charset="0"/>
                <a:cs typeface="Times New Roman" panose="02020603050405020304" pitchFamily="18" charset="0"/>
              </a:rPr>
              <a:t>Task - 1</a:t>
            </a:r>
            <a:endParaRPr lang="en-IN" sz="1800" b="1" dirty="0">
              <a:solidFill>
                <a:srgbClr val="002060"/>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3" name="TextBox 2">
            <a:extLst>
              <a:ext uri="{FF2B5EF4-FFF2-40B4-BE49-F238E27FC236}">
                <a16:creationId xmlns:a16="http://schemas.microsoft.com/office/drawing/2014/main" id="{BBD09273-B9BB-4101-8EC0-0E4D32BF3CDA}"/>
              </a:ext>
            </a:extLst>
          </p:cNvPr>
          <p:cNvSpPr txBox="1"/>
          <p:nvPr/>
        </p:nvSpPr>
        <p:spPr>
          <a:xfrm>
            <a:off x="516834" y="622852"/>
            <a:ext cx="2796209" cy="353943"/>
          </a:xfrm>
          <a:prstGeom prst="rect">
            <a:avLst/>
          </a:prstGeom>
          <a:noFill/>
        </p:spPr>
        <p:txBody>
          <a:bodyPr wrap="square" rtlCol="0">
            <a:spAutoFit/>
          </a:bodyPr>
          <a:lstStyle/>
          <a:p>
            <a:r>
              <a:rPr lang="en-GB" sz="1700" b="1" dirty="0">
                <a:solidFill>
                  <a:srgbClr val="0070C0"/>
                </a:solidFill>
                <a:latin typeface="Times New Roman" panose="02020603050405020304" pitchFamily="18" charset="0"/>
                <a:ea typeface="EB Garamond" panose="00000500000000000000" pitchFamily="2" charset="0"/>
                <a:cs typeface="Times New Roman" panose="02020603050405020304" pitchFamily="18" charset="0"/>
              </a:rPr>
              <a:t>Creation of SRS &amp; GitHub</a:t>
            </a:r>
            <a:endParaRPr lang="en-IN" sz="1700" b="1" dirty="0">
              <a:solidFill>
                <a:srgbClr val="0070C0"/>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4" name="TextBox 3">
            <a:extLst>
              <a:ext uri="{FF2B5EF4-FFF2-40B4-BE49-F238E27FC236}">
                <a16:creationId xmlns:a16="http://schemas.microsoft.com/office/drawing/2014/main" id="{1CC9E49E-0725-BB19-0D8C-972DE529E603}"/>
              </a:ext>
            </a:extLst>
          </p:cNvPr>
          <p:cNvSpPr txBox="1"/>
          <p:nvPr/>
        </p:nvSpPr>
        <p:spPr>
          <a:xfrm>
            <a:off x="609599" y="961406"/>
            <a:ext cx="4982817" cy="103021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Create SRS: Project management</a:t>
            </a:r>
          </a:p>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Creation &amp; Set-up of a GitHub account</a:t>
            </a:r>
          </a:p>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Creation and hands-on to various commands of Git Bash</a:t>
            </a:r>
            <a:endParaRPr lang="en-IN" dirty="0">
              <a:latin typeface="Times New Roman" panose="02020603050405020304" pitchFamily="18" charset="0"/>
              <a:ea typeface="EB Garamond Medium" panose="000006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4C83A5F5-1F51-E6BB-F03E-D98E4C5F4E3F}"/>
              </a:ext>
            </a:extLst>
          </p:cNvPr>
          <p:cNvSpPr txBox="1"/>
          <p:nvPr/>
        </p:nvSpPr>
        <p:spPr>
          <a:xfrm>
            <a:off x="516833" y="1938511"/>
            <a:ext cx="2796209" cy="353943"/>
          </a:xfrm>
          <a:prstGeom prst="rect">
            <a:avLst/>
          </a:prstGeom>
          <a:noFill/>
        </p:spPr>
        <p:txBody>
          <a:bodyPr wrap="square" rtlCol="0">
            <a:spAutoFit/>
          </a:bodyPr>
          <a:lstStyle/>
          <a:p>
            <a:r>
              <a:rPr lang="en-GB" sz="1700" b="1" dirty="0">
                <a:solidFill>
                  <a:srgbClr val="0070C0"/>
                </a:solidFill>
                <a:latin typeface="Times New Roman" panose="02020603050405020304" pitchFamily="18" charset="0"/>
                <a:ea typeface="EB Garamond" panose="00000500000000000000" pitchFamily="2" charset="0"/>
                <a:cs typeface="Times New Roman" panose="02020603050405020304" pitchFamily="18" charset="0"/>
              </a:rPr>
              <a:t>Evaluation Metric:</a:t>
            </a:r>
            <a:endParaRPr lang="en-IN" sz="1700" b="1" dirty="0">
              <a:solidFill>
                <a:srgbClr val="0070C0"/>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D28B4FA3-CD79-E460-095D-03956E17CBE0}"/>
              </a:ext>
            </a:extLst>
          </p:cNvPr>
          <p:cNvSpPr txBox="1"/>
          <p:nvPr/>
        </p:nvSpPr>
        <p:spPr>
          <a:xfrm>
            <a:off x="609599" y="2257831"/>
            <a:ext cx="3538331" cy="30777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100% Completion of the above tasks</a:t>
            </a:r>
            <a:endParaRPr lang="en-IN" dirty="0">
              <a:latin typeface="Times New Roman" panose="02020603050405020304" pitchFamily="18" charset="0"/>
              <a:ea typeface="EB Garamond Medium" panose="00000600000000000000" pitchFamily="2" charset="0"/>
              <a:cs typeface="Times New Roman" panose="02020603050405020304" pitchFamily="18" charset="0"/>
            </a:endParaRPr>
          </a:p>
        </p:txBody>
      </p:sp>
      <p:sp>
        <p:nvSpPr>
          <p:cNvPr id="9" name="TextBox 8">
            <a:extLst>
              <a:ext uri="{FF2B5EF4-FFF2-40B4-BE49-F238E27FC236}">
                <a16:creationId xmlns:a16="http://schemas.microsoft.com/office/drawing/2014/main" id="{68F54FA6-0019-76F5-1BFC-6DB3D54CFC51}"/>
              </a:ext>
            </a:extLst>
          </p:cNvPr>
          <p:cNvSpPr txBox="1"/>
          <p:nvPr/>
        </p:nvSpPr>
        <p:spPr>
          <a:xfrm>
            <a:off x="516834" y="3008243"/>
            <a:ext cx="2259496" cy="353943"/>
          </a:xfrm>
          <a:prstGeom prst="rect">
            <a:avLst/>
          </a:prstGeom>
          <a:noFill/>
        </p:spPr>
        <p:txBody>
          <a:bodyPr wrap="square" rtlCol="0">
            <a:spAutoFit/>
          </a:bodyPr>
          <a:lstStyle/>
          <a:p>
            <a:r>
              <a:rPr lang="en-GB" sz="1700" b="1" dirty="0">
                <a:solidFill>
                  <a:srgbClr val="D06800"/>
                </a:solidFill>
                <a:latin typeface="Times New Roman" panose="02020603050405020304" pitchFamily="18" charset="0"/>
                <a:ea typeface="EB Garamond" panose="00000500000000000000" pitchFamily="2" charset="0"/>
                <a:cs typeface="Times New Roman" panose="02020603050405020304" pitchFamily="18" charset="0"/>
              </a:rPr>
              <a:t>Learning Outcome</a:t>
            </a:r>
            <a:endParaRPr lang="en-IN" sz="1700" b="1" dirty="0">
              <a:solidFill>
                <a:srgbClr val="D06800"/>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10" name="TextBox 9">
            <a:extLst>
              <a:ext uri="{FF2B5EF4-FFF2-40B4-BE49-F238E27FC236}">
                <a16:creationId xmlns:a16="http://schemas.microsoft.com/office/drawing/2014/main" id="{7A5C3D95-4978-2480-C246-F51F74E8422E}"/>
              </a:ext>
            </a:extLst>
          </p:cNvPr>
          <p:cNvSpPr txBox="1"/>
          <p:nvPr/>
        </p:nvSpPr>
        <p:spPr>
          <a:xfrm>
            <a:off x="609599" y="3292941"/>
            <a:ext cx="7785653" cy="135338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Get to know about different lifecycle models</a:t>
            </a:r>
          </a:p>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Understanding importance and how to create an SRS</a:t>
            </a:r>
          </a:p>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Knowing various commands of GitHub</a:t>
            </a:r>
          </a:p>
          <a:p>
            <a:pPr marL="285750" indent="-285750">
              <a:lnSpc>
                <a:spcPct val="150000"/>
              </a:lnSpc>
              <a:buFont typeface="Wingdings" panose="05000000000000000000" pitchFamily="2" charset="2"/>
              <a:buChar char="§"/>
            </a:pPr>
            <a:r>
              <a:rPr lang="en-GB" dirty="0">
                <a:latin typeface="Times New Roman" panose="02020603050405020304" pitchFamily="18" charset="0"/>
                <a:ea typeface="EB Garamond Medium" panose="00000600000000000000" pitchFamily="2" charset="0"/>
                <a:cs typeface="Times New Roman" panose="02020603050405020304" pitchFamily="18" charset="0"/>
              </a:rPr>
              <a:t>Understanding agile and scrum management techniques for efficient product development</a:t>
            </a:r>
            <a:endParaRPr lang="en-IN" dirty="0">
              <a:latin typeface="Times New Roman" panose="02020603050405020304" pitchFamily="18" charset="0"/>
              <a:ea typeface="EB Garamond Medium" panose="00000600000000000000" pitchFamily="2" charset="0"/>
              <a:cs typeface="Times New Roman" panose="02020603050405020304" pitchFamily="18" charset="0"/>
            </a:endParaRPr>
          </a:p>
        </p:txBody>
      </p:sp>
    </p:spTree>
    <p:extLst>
      <p:ext uri="{BB962C8B-B14F-4D97-AF65-F5344CB8AC3E}">
        <p14:creationId xmlns:p14="http://schemas.microsoft.com/office/powerpoint/2010/main" val="20860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33" name="Google Shape;1833;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34" name="Google Shape;1834;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35" name="Google Shape;1835;g2139e008f02_0_0"/>
          <p:cNvSpPr txBox="1"/>
          <p:nvPr/>
        </p:nvSpPr>
        <p:spPr>
          <a:xfrm>
            <a:off x="533775" y="709650"/>
            <a:ext cx="6534300" cy="20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800" dirty="0">
                <a:latin typeface="Times New Roman" panose="02020603050405020304" pitchFamily="18" charset="0"/>
                <a:cs typeface="Times New Roman" panose="02020603050405020304" pitchFamily="18" charset="0"/>
              </a:rPr>
              <a:t>Users can see list of tasks and their respective deadlines when logged in</a:t>
            </a:r>
            <a:endParaRPr sz="18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US" sz="1800" dirty="0">
                <a:latin typeface="Times New Roman" panose="02020603050405020304" pitchFamily="18" charset="0"/>
                <a:cs typeface="Times New Roman" panose="02020603050405020304" pitchFamily="18" charset="0"/>
              </a:rPr>
              <a:t>Users can add new tasks</a:t>
            </a:r>
            <a:endParaRPr sz="18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US" sz="1800" dirty="0">
                <a:latin typeface="Times New Roman" panose="02020603050405020304" pitchFamily="18" charset="0"/>
                <a:cs typeface="Times New Roman" panose="02020603050405020304" pitchFamily="18" charset="0"/>
              </a:rPr>
              <a:t>Users can edit/delete the tasks</a:t>
            </a:r>
            <a:endParaRPr sz="18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US" sz="1800" dirty="0">
                <a:latin typeface="Times New Roman" panose="02020603050405020304" pitchFamily="18" charset="0"/>
                <a:cs typeface="Times New Roman" panose="02020603050405020304" pitchFamily="18" charset="0"/>
              </a:rPr>
              <a:t>Each tasks can be assigned with deadlines.</a:t>
            </a:r>
            <a:endParaRPr sz="18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US" sz="1800" dirty="0">
                <a:solidFill>
                  <a:schemeClr val="dk1"/>
                </a:solidFill>
                <a:latin typeface="Times New Roman" panose="02020603050405020304" pitchFamily="18" charset="0"/>
                <a:cs typeface="Times New Roman" panose="02020603050405020304" pitchFamily="18" charset="0"/>
              </a:rPr>
              <a:t>Tasks can be modified at any time</a:t>
            </a:r>
            <a:endParaRPr sz="1800" dirty="0">
              <a:solidFill>
                <a:schemeClr val="dk1"/>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US" sz="1800" dirty="0">
                <a:solidFill>
                  <a:schemeClr val="dk1"/>
                </a:solidFill>
                <a:latin typeface="Times New Roman" panose="02020603050405020304" pitchFamily="18" charset="0"/>
                <a:cs typeface="Times New Roman" panose="02020603050405020304" pitchFamily="18" charset="0"/>
              </a:rPr>
              <a:t>Users can see their previous tasks</a:t>
            </a:r>
            <a:br>
              <a:rPr lang="en-US" dirty="0"/>
            </a:br>
            <a:endParaRPr dirty="0"/>
          </a:p>
        </p:txBody>
      </p:sp>
      <p:sp>
        <p:nvSpPr>
          <p:cNvPr id="1836" name="Google Shape;1836;g2139e008f02_0_0"/>
          <p:cNvSpPr txBox="1"/>
          <p:nvPr/>
        </p:nvSpPr>
        <p:spPr>
          <a:xfrm>
            <a:off x="707625" y="3368325"/>
            <a:ext cx="8088600" cy="15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Our to-do application is a software tool designed to help users organize and manage their tasks and responsibilities. Its key components include a task list, the ability to add, edit, and delete tasks, and features like due date assignment, task priority setting, and categorization. Users can conveniently access their tasks, mark them as complete, and filter or sort them based on various criteria.</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42" name="Google Shape;1842;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43" name="Google Shape;1843;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44" name="Google Shape;1844;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45" name="Google Shape;1845;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46" name="Google Shape;1846;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47" name="Google Shape;1847;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48" name="Google Shape;1848;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49" name="Google Shape;1849;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50" name="Google Shape;1850;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56" name="Google Shape;1856;p212"/>
          <p:cNvSpPr txBox="1">
            <a:spLocks noGrp="1"/>
          </p:cNvSpPr>
          <p:nvPr>
            <p:ph type="body" idx="2"/>
          </p:nvPr>
        </p:nvSpPr>
        <p:spPr>
          <a:xfrm>
            <a:off x="3928972" y="1475339"/>
            <a:ext cx="2722200" cy="1815841"/>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https://github.com/20ita11/Task1_ppt</a:t>
            </a:r>
          </a:p>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https://github.com/kishame/Task1_ppt</a:t>
            </a:r>
          </a:p>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https://github.com/syedashraf22/Task1_ppt</a:t>
            </a:r>
          </a:p>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https://github.com/vishnu-46/Task1_PPT</a:t>
            </a:r>
            <a:endParaRPr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1" name="Google Shape;1861;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374</Words>
  <Application>Microsoft Office PowerPoint</Application>
  <PresentationFormat>On-screen Show (16:9)</PresentationFormat>
  <Paragraphs>56</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Arial</vt:lpstr>
      <vt:lpstr>Calibri</vt:lpstr>
      <vt:lpstr>EB Garamond Medium</vt:lpstr>
      <vt:lpstr>Public Sans</vt:lpstr>
      <vt:lpstr>Noto Sans Symbols</vt:lpstr>
      <vt:lpstr>Wingdings</vt:lpstr>
      <vt:lpstr>Times New Roman</vt:lpstr>
      <vt:lpstr>EB Garamond</vt:lpstr>
      <vt:lpstr>Simple Light</vt:lpstr>
      <vt:lpstr>PowerPoint Presentation</vt:lpstr>
      <vt:lpstr>TO-DO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Megaprathapan S</cp:lastModifiedBy>
  <cp:revision>2</cp:revision>
  <dcterms:created xsi:type="dcterms:W3CDTF">2020-08-13T11:21:46Z</dcterms:created>
  <dcterms:modified xsi:type="dcterms:W3CDTF">2023-11-04T07:00:22Z</dcterms:modified>
</cp:coreProperties>
</file>